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79" r:id="rId6"/>
    <p:sldId id="271" r:id="rId7"/>
    <p:sldId id="270" r:id="rId8"/>
    <p:sldId id="265" r:id="rId9"/>
    <p:sldId id="266" r:id="rId10"/>
    <p:sldId id="264" r:id="rId11"/>
    <p:sldId id="263" r:id="rId12"/>
    <p:sldId id="272" r:id="rId13"/>
    <p:sldId id="273" r:id="rId14"/>
    <p:sldId id="257" r:id="rId15"/>
    <p:sldId id="260" r:id="rId16"/>
    <p:sldId id="276" r:id="rId17"/>
    <p:sldId id="274" r:id="rId18"/>
    <p:sldId id="269" r:id="rId19"/>
    <p:sldId id="277" r:id="rId20"/>
    <p:sldId id="267" r:id="rId21"/>
    <p:sldId id="278" r:id="rId22"/>
    <p:sldId id="275" r:id="rId23"/>
    <p:sldId id="268" r:id="rId24"/>
    <p:sldId id="25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C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CB57D0-451A-7A6C-242B-2843ECC12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C343C32-AE0A-7F3B-6BB1-0EBE40F9C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5C9AA-04EF-98F9-9FB6-1DABB2CC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343B4C-C424-88AA-1090-928BFF4C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27C26E-285F-470A-E7E1-B640284A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7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C2281-A0D6-AD84-4C48-9DF22F25B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EFCBA8-E164-0D0E-AF44-6DBBCD01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544DC-DF53-C0F9-3638-A72B08EA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89389F-157A-2E50-7726-8DB01C7F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D37E45-088C-EF8A-7A11-BACF4860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46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58F55F-224C-EE9C-62CB-9A38E9CB5B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1CF523-10ED-B971-F3DF-BF72329C5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9A7AA-C5E5-8C9A-DDC3-774998FD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AB3B47-01A2-4DCE-E212-0136038D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3C8B78-A42F-70A7-EB18-8C674C0F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84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CDB4A0-F3D4-C748-093E-31F75AA3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87D8CF-7CF8-F4BA-6EDC-EF0962EBC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B66C00-6F23-72B9-B300-BB6B224CE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45C5AB-008D-DB91-4D16-E98F6420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1F3CF7-0590-3DD2-84AC-1C9AAD11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52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42EF3-F916-7D5E-B7F4-5DDEC425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43808E-65D3-AFD8-E187-DB65F22F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A2DA22-9853-FC99-02F1-560DAD642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AC7DFA-B610-E93D-63DA-D29F6039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547B17-FAE8-DBC4-43B6-2BDE28282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3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A1089B-38D4-E5EA-EE46-BAF92DB08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FD9142-D5C7-D475-8276-B43334079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CA4546-1BF4-4B06-2732-6B832BF2A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3E78E-7467-69C6-6CD1-6BC31816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FE327D-C32F-EE0D-C549-DF9C9C8C5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EB0963-0BA9-BF78-E4CC-E8B57E6A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7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A30CB-0547-BE96-1CE9-F3B90DB8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B1866-58BB-FC57-BF75-C41CF1A15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E561D8-E0E8-198B-3595-C372D0F39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C4DFF3D-9CB1-A5ED-3382-83E34D0BEE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853FF7-8821-3A65-E200-419A6F061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EF74897-A141-17F4-4BA9-DFABA4DD0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840B73-CCF4-D8D2-1BD8-016AFB3E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AD73C7-55C1-BDC5-FBB7-0888AD31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0E9018-51EB-2A1C-CCCE-7675A31C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D9FD479-CEA1-23F9-C4EB-9E29C32BE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33C5EE-8C89-D4C8-E85C-FC82450E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691164-6891-3286-9002-A304BDD3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22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5B22FC-23CA-256A-0F76-3BF8D44A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2CC0108-6A5A-72F6-A012-5325DB70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B803D1-27EE-7DBE-FC86-86F8421E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18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3E5605-2742-5DBE-E4C6-17D6D4C5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F5B30E-5380-9E9E-4035-243B92DFD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03C36C-D6AF-0A04-5424-0AE7C4137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10D067-F811-7598-20FD-BAF205FA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1B32E0-8D21-3FCD-FF9A-3561566B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0405D2-7A8B-DA07-9C8D-8776EC31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766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7A982A-59A1-A581-7F6A-57015B5B3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86E51D-ED2E-4609-038C-68AAC8B97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91E606-C00A-0826-FC2F-F80CE0676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1D203A-429C-E78D-1B11-17976159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B5BC4F-030D-C1CC-0A62-323550A0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46B192-46C5-D2E2-B1A3-73EA8D9F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2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4D892F7-A29F-9CB2-01D3-A94A5B80B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C1C402-8FA8-DFBB-F323-DE48CAC5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A6E925-BB6F-C44F-0D05-0BB4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6040AF-2FB5-47A9-AFAE-35251BC1E1C4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DDA68D-5E75-8661-0B15-D1C821D1D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726014-2016-F5E9-6CA0-DA4171A50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F3407D-86F4-4F0B-B7C8-17FA041ED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9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caster.ac.uk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ancasteruniversity.cn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16AC9-D6E8-6B5F-8725-D838E9CE1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044" y="3304872"/>
            <a:ext cx="7263911" cy="126438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兰卡斯特</a:t>
            </a:r>
            <a:r>
              <a:rPr lang="en-US" altLang="zh-CN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ido</a:t>
            </a: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项目介绍</a:t>
            </a:r>
          </a:p>
        </p:txBody>
      </p:sp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1AEBBF77-A75F-B59B-9421-B58C4BFC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527" y="1247287"/>
            <a:ext cx="7198946" cy="22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B532A0-0CAE-3B4F-ABB8-1336121B0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040" y="3662532"/>
            <a:ext cx="12543860" cy="37631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FF18F5-630E-5C88-1DAD-0B1CEED97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76" r="86164"/>
          <a:stretch/>
        </p:blipFill>
        <p:spPr>
          <a:xfrm>
            <a:off x="1253900" y="4840612"/>
            <a:ext cx="1735583" cy="16868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0F051B61-F048-CCB3-FB90-CD71637732CF}"/>
              </a:ext>
            </a:extLst>
          </p:cNvPr>
          <p:cNvSpPr txBox="1">
            <a:spLocks/>
          </p:cNvSpPr>
          <p:nvPr/>
        </p:nvSpPr>
        <p:spPr>
          <a:xfrm>
            <a:off x="2616444" y="3457272"/>
            <a:ext cx="7263911" cy="12643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latin typeface="华文新魏" panose="02010800040101010101" pitchFamily="2" charset="-122"/>
                <a:ea typeface="华文新魏" panose="02010800040101010101" pitchFamily="2" charset="-122"/>
              </a:rPr>
              <a:t>兰卡斯特</a:t>
            </a:r>
            <a:r>
              <a:rPr lang="en-US" altLang="zh-CN" b="1">
                <a:latin typeface="华文新魏" panose="02010800040101010101" pitchFamily="2" charset="-122"/>
                <a:ea typeface="华文新魏" panose="02010800040101010101" pitchFamily="2" charset="-122"/>
              </a:rPr>
              <a:t>ido</a:t>
            </a:r>
            <a:r>
              <a:rPr lang="zh-CN" altLang="en-US" b="1">
                <a:latin typeface="华文新魏" panose="02010800040101010101" pitchFamily="2" charset="-122"/>
                <a:ea typeface="华文新魏" panose="02010800040101010101" pitchFamily="2" charset="-122"/>
              </a:rPr>
              <a:t>项目介绍</a:t>
            </a:r>
            <a:endParaRPr lang="zh-CN" alt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A7EFCCF-C680-8459-DD3C-229439F3AEE6}"/>
              </a:ext>
            </a:extLst>
          </p:cNvPr>
          <p:cNvSpPr/>
          <p:nvPr/>
        </p:nvSpPr>
        <p:spPr>
          <a:xfrm>
            <a:off x="2616444" y="4217453"/>
            <a:ext cx="7428308" cy="682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6E2A474-5A08-C386-63DE-49569BE8DD4A}"/>
              </a:ext>
            </a:extLst>
          </p:cNvPr>
          <p:cNvSpPr txBox="1"/>
          <p:nvPr/>
        </p:nvSpPr>
        <p:spPr>
          <a:xfrm rot="21213037">
            <a:off x="3047461" y="3907536"/>
            <a:ext cx="66271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C00000"/>
                </a:solidFill>
                <a:highlight>
                  <a:srgbClr val="FEF8C2"/>
                </a:highlight>
              </a:rPr>
              <a:t>Lancaster</a:t>
            </a:r>
            <a:r>
              <a:rPr lang="zh-CN" altLang="en-US" sz="8000" b="1" dirty="0">
                <a:solidFill>
                  <a:srgbClr val="C00000"/>
                </a:solidFill>
                <a:highlight>
                  <a:srgbClr val="FEF8C2"/>
                </a:highlight>
              </a:rPr>
              <a:t>之旅</a:t>
            </a:r>
          </a:p>
        </p:txBody>
      </p:sp>
    </p:spTree>
    <p:extLst>
      <p:ext uri="{BB962C8B-B14F-4D97-AF65-F5344CB8AC3E}">
        <p14:creationId xmlns:p14="http://schemas.microsoft.com/office/powerpoint/2010/main" val="332243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52A0086-CC9F-CD0A-BFDA-78534726C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桌子上的电脑&#10;&#10;描述已自动生成">
            <a:extLst>
              <a:ext uri="{FF2B5EF4-FFF2-40B4-BE49-F238E27FC236}">
                <a16:creationId xmlns:a16="http://schemas.microsoft.com/office/drawing/2014/main" id="{1F186A90-04CC-85DC-7FB5-C65BC99A1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78" y="2698300"/>
            <a:ext cx="5629422" cy="4222067"/>
          </a:xfrm>
          <a:prstGeom prst="rect">
            <a:avLst/>
          </a:prstGeom>
        </p:spPr>
      </p:pic>
      <p:pic>
        <p:nvPicPr>
          <p:cNvPr id="6" name="图片 5" descr="房间里的窗户&#10;&#10;中度可信度描述已自动生成">
            <a:extLst>
              <a:ext uri="{FF2B5EF4-FFF2-40B4-BE49-F238E27FC236}">
                <a16:creationId xmlns:a16="http://schemas.microsoft.com/office/drawing/2014/main" id="{1D06D257-B7F6-F725-74FA-71766D1DE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47" y="0"/>
            <a:ext cx="3634854" cy="2726140"/>
          </a:xfrm>
          <a:prstGeom prst="rect">
            <a:avLst/>
          </a:prstGeom>
        </p:spPr>
      </p:pic>
      <p:pic>
        <p:nvPicPr>
          <p:cNvPr id="9" name="图片 8" descr="砖墙上的房子&#10;&#10;描述已自动生成">
            <a:extLst>
              <a:ext uri="{FF2B5EF4-FFF2-40B4-BE49-F238E27FC236}">
                <a16:creationId xmlns:a16="http://schemas.microsoft.com/office/drawing/2014/main" id="{5A65F16E-CBE0-039F-59B1-C3FC33370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1" name="图片 10" descr="房间里有桌子和椅子&#10;&#10;中度可信度描述已自动生成">
            <a:extLst>
              <a:ext uri="{FF2B5EF4-FFF2-40B4-BE49-F238E27FC236}">
                <a16:creationId xmlns:a16="http://schemas.microsoft.com/office/drawing/2014/main" id="{DD8FC6C1-C9BD-B6C9-067E-53D632200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97" y="0"/>
            <a:ext cx="3966949" cy="2975212"/>
          </a:xfrm>
          <a:prstGeom prst="rect">
            <a:avLst/>
          </a:prstGeom>
        </p:spPr>
      </p:pic>
      <p:pic>
        <p:nvPicPr>
          <p:cNvPr id="13" name="图片 12" descr="山上的房子&#10;&#10;描述已自动生成">
            <a:extLst>
              <a:ext uri="{FF2B5EF4-FFF2-40B4-BE49-F238E27FC236}">
                <a16:creationId xmlns:a16="http://schemas.microsoft.com/office/drawing/2014/main" id="{56C65B39-AF95-B258-D2D2-B322C9775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71" y="4532767"/>
            <a:ext cx="1790700" cy="2387600"/>
          </a:xfrm>
          <a:prstGeom prst="rect">
            <a:avLst/>
          </a:prstGeom>
        </p:spPr>
      </p:pic>
      <p:pic>
        <p:nvPicPr>
          <p:cNvPr id="15" name="图片 14" descr="草地上的建筑与树林&#10;&#10;描述已自动生成">
            <a:extLst>
              <a:ext uri="{FF2B5EF4-FFF2-40B4-BE49-F238E27FC236}">
                <a16:creationId xmlns:a16="http://schemas.microsoft.com/office/drawing/2014/main" id="{9172B219-A045-E219-FB85-9F2776078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54" y="2581137"/>
            <a:ext cx="1463723" cy="19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8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Shelves with photos and folders on and a bed with navy and white covers and a pinboard of polaroids">
            <a:extLst>
              <a:ext uri="{FF2B5EF4-FFF2-40B4-BE49-F238E27FC236}">
                <a16:creationId xmlns:a16="http://schemas.microsoft.com/office/drawing/2014/main" id="{DE3872A2-570B-2AC9-8E9B-1BAFA46E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8" y="6824"/>
            <a:ext cx="9134901" cy="68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52A0086-CC9F-CD0A-BFDA-78534726C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2" name="Picture 4" descr="A student bedroom with navy bedcovers and mustard and white cushions">
            <a:extLst>
              <a:ext uri="{FF2B5EF4-FFF2-40B4-BE49-F238E27FC236}">
                <a16:creationId xmlns:a16="http://schemas.microsoft.com/office/drawing/2014/main" id="{CB01998B-389A-57E7-F1E8-AA6EE3E31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female student in a bedroom standing drinking a mug of tea">
            <a:extLst>
              <a:ext uri="{FF2B5EF4-FFF2-40B4-BE49-F238E27FC236}">
                <a16:creationId xmlns:a16="http://schemas.microsoft.com/office/drawing/2014/main" id="{11F958A6-7D22-1876-F774-F2F5285BF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57099" cy="22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student bedroom, a bed with bue bedcovers and multiple prints of travel destinations">
            <a:extLst>
              <a:ext uri="{FF2B5EF4-FFF2-40B4-BE49-F238E27FC236}">
                <a16:creationId xmlns:a16="http://schemas.microsoft.com/office/drawing/2014/main" id="{FBAD0CF2-C8D3-A07C-078E-107C97DC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00" y="-1"/>
            <a:ext cx="9134900" cy="68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0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11" name="图片 10" descr="大厅里的人们&#10;&#10;描述已自动生成">
            <a:extLst>
              <a:ext uri="{FF2B5EF4-FFF2-40B4-BE49-F238E27FC236}">
                <a16:creationId xmlns:a16="http://schemas.microsoft.com/office/drawing/2014/main" id="{BA56FED2-FAF2-21CC-E28B-FC2EC6EC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30" y="-392134"/>
            <a:ext cx="9668869" cy="7251652"/>
          </a:xfrm>
          <a:prstGeom prst="rect">
            <a:avLst/>
          </a:prstGeom>
        </p:spPr>
      </p:pic>
      <p:pic>
        <p:nvPicPr>
          <p:cNvPr id="13" name="图片 12" descr="女人站在桌子边&#10;&#10;低可信度描述已自动生成">
            <a:extLst>
              <a:ext uri="{FF2B5EF4-FFF2-40B4-BE49-F238E27FC236}">
                <a16:creationId xmlns:a16="http://schemas.microsoft.com/office/drawing/2014/main" id="{272D6BA2-222D-9B65-2BD8-CA431405F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23131" cy="3364174"/>
          </a:xfrm>
          <a:prstGeom prst="rect">
            <a:avLst/>
          </a:prstGeom>
        </p:spPr>
      </p:pic>
      <p:pic>
        <p:nvPicPr>
          <p:cNvPr id="15" name="图片 14" descr="图片包含 室内, 天花板, 桌子, 房间&#10;&#10;描述已自动生成">
            <a:extLst>
              <a:ext uri="{FF2B5EF4-FFF2-40B4-BE49-F238E27FC236}">
                <a16:creationId xmlns:a16="http://schemas.microsoft.com/office/drawing/2014/main" id="{087B77EF-97EE-9B9D-2CC4-67CBB861B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291"/>
            <a:ext cx="3305032" cy="44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81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3" name="图片 2" descr="人拿着手机&#10;&#10;描述已自动生成">
            <a:extLst>
              <a:ext uri="{FF2B5EF4-FFF2-40B4-BE49-F238E27FC236}">
                <a16:creationId xmlns:a16="http://schemas.microsoft.com/office/drawing/2014/main" id="{14BD43E9-C58A-0D47-6D92-E5DE58FD9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图片 4" descr="人们在桌子边&#10;&#10;中度可信度描述已自动生成">
            <a:extLst>
              <a:ext uri="{FF2B5EF4-FFF2-40B4-BE49-F238E27FC236}">
                <a16:creationId xmlns:a16="http://schemas.microsoft.com/office/drawing/2014/main" id="{F25C526D-880C-472B-C42E-C04531D66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24" y="0"/>
            <a:ext cx="9144000" cy="6858000"/>
          </a:xfrm>
          <a:prstGeom prst="rect">
            <a:avLst/>
          </a:prstGeom>
        </p:spPr>
      </p:pic>
      <p:pic>
        <p:nvPicPr>
          <p:cNvPr id="7" name="图片 6" descr="人们走在建筑前的广场&#10;&#10;描述已自动生成">
            <a:extLst>
              <a:ext uri="{FF2B5EF4-FFF2-40B4-BE49-F238E27FC236}">
                <a16:creationId xmlns:a16="http://schemas.microsoft.com/office/drawing/2014/main" id="{48BD799C-53AC-ADBD-B901-BE84323D0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16" y="4505264"/>
            <a:ext cx="2373584" cy="31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27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16AC9-D6E8-6B5F-8725-D838E9CE1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044" y="3304872"/>
            <a:ext cx="7263911" cy="126438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兰卡斯特</a:t>
            </a:r>
            <a:r>
              <a:rPr lang="en-US" altLang="zh-CN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ido</a:t>
            </a: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项目介绍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B532A0-0CAE-3B4F-ABB8-1336121B0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040" y="3662532"/>
            <a:ext cx="12543860" cy="37631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FF18F5-630E-5C88-1DAD-0B1CEED97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76" r="86164"/>
          <a:stretch/>
        </p:blipFill>
        <p:spPr>
          <a:xfrm>
            <a:off x="1253900" y="4840612"/>
            <a:ext cx="1735583" cy="16868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F462D3-2AF9-56D4-4DFC-3A9D079DC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426"/>
            <a:ext cx="12192000" cy="512914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2EF3AF-46EE-764D-5B5A-A472B4E3AE4F}"/>
              </a:ext>
            </a:extLst>
          </p:cNvPr>
          <p:cNvSpPr txBox="1"/>
          <p:nvPr/>
        </p:nvSpPr>
        <p:spPr>
          <a:xfrm>
            <a:off x="4295118" y="4313371"/>
            <a:ext cx="362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在国内知名度低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zh-CN" altLang="en-US" sz="2800" b="1" dirty="0">
                <a:solidFill>
                  <a:schemeClr val="bg1"/>
                </a:solidFill>
              </a:rPr>
              <a:t>与</a:t>
            </a:r>
            <a:r>
              <a:rPr lang="en-US" altLang="zh-CN" sz="2800" b="1" dirty="0" err="1">
                <a:solidFill>
                  <a:schemeClr val="bg1"/>
                </a:solidFill>
              </a:rPr>
              <a:t>uic</a:t>
            </a:r>
            <a:r>
              <a:rPr lang="zh-CN" altLang="en-US" sz="2800" b="1" dirty="0">
                <a:solidFill>
                  <a:schemeClr val="bg1"/>
                </a:solidFill>
              </a:rPr>
              <a:t>项目起源的故事</a:t>
            </a:r>
          </a:p>
        </p:txBody>
      </p:sp>
    </p:spTree>
    <p:extLst>
      <p:ext uri="{BB962C8B-B14F-4D97-AF65-F5344CB8AC3E}">
        <p14:creationId xmlns:p14="http://schemas.microsoft.com/office/powerpoint/2010/main" val="2785324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16AC9-D6E8-6B5F-8725-D838E9CE1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044" y="3304872"/>
            <a:ext cx="7263911" cy="126438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兰卡斯特</a:t>
            </a:r>
            <a:r>
              <a:rPr lang="en-US" altLang="zh-CN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ido</a:t>
            </a: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项目介绍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B532A0-0CAE-3B4F-ABB8-1336121B0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040" y="3662532"/>
            <a:ext cx="12543860" cy="37631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FF18F5-630E-5C88-1DAD-0B1CEED97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76" r="86164"/>
          <a:stretch/>
        </p:blipFill>
        <p:spPr>
          <a:xfrm>
            <a:off x="1253900" y="4840612"/>
            <a:ext cx="1735583" cy="16868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1379AB-337D-819E-4FE8-4D39516603B5}"/>
              </a:ext>
            </a:extLst>
          </p:cNvPr>
          <p:cNvSpPr txBox="1"/>
          <p:nvPr/>
        </p:nvSpPr>
        <p:spPr>
          <a:xfrm>
            <a:off x="5281684" y="2367403"/>
            <a:ext cx="1871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/>
              <a:t>ICE</a:t>
            </a:r>
            <a:endParaRPr lang="zh-CN" altLang="en-US" sz="96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F7F8B36-E1AF-BF09-1761-10F0F857DC22}"/>
              </a:ext>
            </a:extLst>
          </p:cNvPr>
          <p:cNvSpPr txBox="1"/>
          <p:nvPr/>
        </p:nvSpPr>
        <p:spPr>
          <a:xfrm>
            <a:off x="1781033" y="1071349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/>
              <a:t>国际文化体验</a:t>
            </a:r>
            <a:endParaRPr lang="en-US" altLang="zh-CN" sz="4000" b="1" dirty="0"/>
          </a:p>
          <a:p>
            <a:r>
              <a:rPr lang="zh-CN" altLang="en-US" sz="4000" b="1" dirty="0"/>
              <a:t>环境科学</a:t>
            </a:r>
            <a:endParaRPr lang="en-US" altLang="zh-CN" sz="4000" b="1" dirty="0"/>
          </a:p>
          <a:p>
            <a:r>
              <a:rPr lang="zh-CN" altLang="en-US" sz="4000" b="1" dirty="0"/>
              <a:t>法律</a:t>
            </a:r>
          </a:p>
        </p:txBody>
      </p:sp>
    </p:spTree>
    <p:extLst>
      <p:ext uri="{BB962C8B-B14F-4D97-AF65-F5344CB8AC3E}">
        <p14:creationId xmlns:p14="http://schemas.microsoft.com/office/powerpoint/2010/main" val="322294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3" name="图片 2" descr="图片包含 地图&#10;&#10;描述已自动生成">
            <a:extLst>
              <a:ext uri="{FF2B5EF4-FFF2-40B4-BE49-F238E27FC236}">
                <a16:creationId xmlns:a16="http://schemas.microsoft.com/office/drawing/2014/main" id="{4F006E6F-3D4D-1AF9-1DC9-FEDD420C5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32" y="578350"/>
            <a:ext cx="10247336" cy="57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31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5171A1-F10C-6EA0-5C5E-8445C002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839"/>
            <a:ext cx="12192000" cy="611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7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9F3BBA-933F-46D5-FEE0-DBDC5F5F2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21" y="0"/>
            <a:ext cx="10621957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</p:spTree>
    <p:extLst>
      <p:ext uri="{BB962C8B-B14F-4D97-AF65-F5344CB8AC3E}">
        <p14:creationId xmlns:p14="http://schemas.microsoft.com/office/powerpoint/2010/main" val="516160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F6590DD-40FD-8A0A-1276-84117B2F0961}"/>
              </a:ext>
            </a:extLst>
          </p:cNvPr>
          <p:cNvSpPr txBox="1"/>
          <p:nvPr/>
        </p:nvSpPr>
        <p:spPr>
          <a:xfrm>
            <a:off x="2945074" y="1275645"/>
            <a:ext cx="609713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/>
              <a:t>项目申请要求</a:t>
            </a:r>
            <a:endParaRPr lang="en-US" altLang="zh-CN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/>
              <a:t>课程设计</a:t>
            </a:r>
            <a:endParaRPr lang="en-US" altLang="zh-CN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/>
              <a:t>生活适应</a:t>
            </a:r>
            <a:endParaRPr lang="en-US" altLang="zh-CN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/>
              <a:t>学习适应</a:t>
            </a:r>
            <a:endParaRPr lang="en-US" altLang="zh-CN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/>
              <a:t>安全</a:t>
            </a:r>
            <a:endParaRPr lang="en-US" altLang="zh-CN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/>
              <a:t>出行</a:t>
            </a:r>
            <a:endParaRPr lang="en-US" altLang="zh-CN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/>
              <a:t>价钱花销</a:t>
            </a:r>
            <a:endParaRPr lang="en-US" altLang="zh-CN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7339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544FF15-B95A-21B8-98EB-D524E099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72130"/>
            <a:ext cx="12192000" cy="111534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4733A9E-74EA-2490-021A-3F1B8FF2D24A}"/>
              </a:ext>
            </a:extLst>
          </p:cNvPr>
          <p:cNvSpPr txBox="1"/>
          <p:nvPr/>
        </p:nvSpPr>
        <p:spPr>
          <a:xfrm>
            <a:off x="2955905" y="756898"/>
            <a:ext cx="86485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>
                <a:highlight>
                  <a:srgbClr val="FFFF00"/>
                </a:highlight>
              </a:rPr>
              <a:t>不仅仅是去上课</a:t>
            </a:r>
            <a:endParaRPr lang="en-US" altLang="zh-CN" sz="6000" b="1" dirty="0">
              <a:highlight>
                <a:srgbClr val="FFFF00"/>
              </a:highlight>
            </a:endParaRPr>
          </a:p>
          <a:p>
            <a:r>
              <a:rPr lang="zh-CN" altLang="en-US" sz="6000" b="1" dirty="0">
                <a:highlight>
                  <a:srgbClr val="FFFF00"/>
                </a:highlight>
              </a:rPr>
              <a:t>是去感受一座城市的气息</a:t>
            </a:r>
            <a:endParaRPr lang="en-US" altLang="zh-CN" sz="6000" b="1" dirty="0">
              <a:highlight>
                <a:srgbClr val="FFFF00"/>
              </a:highlight>
            </a:endParaRPr>
          </a:p>
          <a:p>
            <a:r>
              <a:rPr lang="zh-CN" altLang="en-US" sz="6000" b="1" dirty="0">
                <a:highlight>
                  <a:srgbClr val="FFFF00"/>
                </a:highlight>
              </a:rPr>
              <a:t>是去体验不同的文化</a:t>
            </a:r>
          </a:p>
        </p:txBody>
      </p:sp>
    </p:spTree>
    <p:extLst>
      <p:ext uri="{BB962C8B-B14F-4D97-AF65-F5344CB8AC3E}">
        <p14:creationId xmlns:p14="http://schemas.microsoft.com/office/powerpoint/2010/main" val="2389824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EB8744-A2D2-1444-12BE-C8CF987A1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640" y="3814932"/>
            <a:ext cx="12543860" cy="37631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880EB75-3201-677D-B674-AE9B119237FA}"/>
              </a:ext>
            </a:extLst>
          </p:cNvPr>
          <p:cNvSpPr txBox="1"/>
          <p:nvPr/>
        </p:nvSpPr>
        <p:spPr>
          <a:xfrm>
            <a:off x="1228298" y="634621"/>
            <a:ext cx="7632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/>
              <a:t>为什么选择</a:t>
            </a:r>
            <a:r>
              <a:rPr lang="en-US" altLang="zh-CN" sz="4000" b="1" dirty="0"/>
              <a:t>Lancaster University?</a:t>
            </a:r>
            <a:endParaRPr lang="zh-CN" altLang="en-US" sz="4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24F2ED-22AF-A6E3-9F00-FACCE52EF331}"/>
              </a:ext>
            </a:extLst>
          </p:cNvPr>
          <p:cNvSpPr txBox="1"/>
          <p:nvPr/>
        </p:nvSpPr>
        <p:spPr>
          <a:xfrm>
            <a:off x="1576316" y="1719618"/>
            <a:ext cx="91576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zh-CN" altLang="en-US" sz="3200" b="1" dirty="0"/>
              <a:t>价钱低</a:t>
            </a:r>
            <a:endParaRPr lang="en-US" altLang="zh-CN" sz="3200" b="1" dirty="0"/>
          </a:p>
          <a:p>
            <a:pPr marL="514350" indent="-514350">
              <a:buAutoNum type="arabicPeriod"/>
            </a:pPr>
            <a:r>
              <a:rPr lang="zh-CN" altLang="en-US" sz="3200" b="1" dirty="0"/>
              <a:t>课程安排灵活，自由时间多，出去玩时间多</a:t>
            </a:r>
            <a:endParaRPr lang="en-US" altLang="zh-CN" sz="3200" b="1" dirty="0"/>
          </a:p>
          <a:p>
            <a:pPr marL="514350" indent="-514350">
              <a:buAutoNum type="arabicPeriod"/>
            </a:pPr>
            <a:r>
              <a:rPr lang="zh-CN" altLang="en-US" sz="3200" b="1" dirty="0"/>
              <a:t>住宿条件好</a:t>
            </a:r>
            <a:endParaRPr lang="en-US" altLang="zh-CN" sz="3200" b="1" dirty="0"/>
          </a:p>
          <a:p>
            <a:pPr marL="514350" indent="-514350">
              <a:buAutoNum type="arabicPeriod"/>
            </a:pPr>
            <a:r>
              <a:rPr lang="zh-CN" altLang="en-US" sz="3200" b="1" dirty="0"/>
              <a:t>社交气氛浓厚</a:t>
            </a:r>
            <a:endParaRPr lang="en-US" altLang="zh-CN" sz="3200" b="1" dirty="0"/>
          </a:p>
          <a:p>
            <a:pPr marL="514350" indent="-514350">
              <a:buAutoNum type="arabicPeriod"/>
            </a:pPr>
            <a:r>
              <a:rPr lang="en-US" altLang="zh-CN" sz="3200" b="1" dirty="0"/>
              <a:t>Lancaster</a:t>
            </a:r>
            <a:r>
              <a:rPr lang="zh-CN" altLang="en-US" sz="3200" b="1" dirty="0"/>
              <a:t>镇真的特别舒适，人好，物价便宜，风景美</a:t>
            </a:r>
            <a:endParaRPr lang="en-US" altLang="zh-CN" sz="3200" b="1" dirty="0"/>
          </a:p>
          <a:p>
            <a:pPr marL="514350" indent="-514350">
              <a:buAutoNum type="arabicPeriod"/>
            </a:pP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A8715B-EF4F-5F79-1A7F-24927360B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76" r="86164"/>
          <a:stretch/>
        </p:blipFill>
        <p:spPr>
          <a:xfrm>
            <a:off x="1406300" y="4993012"/>
            <a:ext cx="1735583" cy="168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27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C319E89-74DB-D7DD-3AB2-4B7390522F2A}"/>
              </a:ext>
            </a:extLst>
          </p:cNvPr>
          <p:cNvSpPr txBox="1"/>
          <p:nvPr/>
        </p:nvSpPr>
        <p:spPr>
          <a:xfrm>
            <a:off x="3991443" y="599629"/>
            <a:ext cx="39084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Lancaster University</a:t>
            </a:r>
          </a:p>
          <a:p>
            <a:r>
              <a:rPr lang="zh-CN" altLang="en-US" sz="3200" b="1" dirty="0"/>
              <a:t>微信公众号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52A5F9-FD7C-9762-DDCD-1AB9A44F6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15" y="2111992"/>
            <a:ext cx="3607770" cy="360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2922DF1D-A642-EEC6-4233-329A2290E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2" y="1321020"/>
            <a:ext cx="9348117" cy="546287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692FA2A-A46E-BD82-4964-7E2A2EF87434}"/>
              </a:ext>
            </a:extLst>
          </p:cNvPr>
          <p:cNvSpPr txBox="1"/>
          <p:nvPr/>
        </p:nvSpPr>
        <p:spPr>
          <a:xfrm>
            <a:off x="864927" y="243174"/>
            <a:ext cx="8340488" cy="1158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zh-CN" sz="28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学校官网：</a:t>
            </a:r>
            <a:r>
              <a:rPr lang="en-US" altLang="zh-CN" sz="2800" b="1" u="sng" kern="100" dirty="0">
                <a:solidFill>
                  <a:srgbClr val="467886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hlinkClick r:id="rId3"/>
              </a:rPr>
              <a:t>https://www.lancaster.ac.uk/</a:t>
            </a:r>
            <a:endParaRPr lang="zh-CN" altLang="zh-CN" sz="2800" b="1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altLang="zh-CN" sz="28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中文官网：</a:t>
            </a:r>
            <a:r>
              <a:rPr lang="en-US" altLang="zh-CN" sz="2800" b="1" u="sng" kern="100" dirty="0">
                <a:solidFill>
                  <a:srgbClr val="467886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hlinkClick r:id="rId4"/>
              </a:rPr>
              <a:t>https://www.lancasteruniversity.cn/</a:t>
            </a:r>
            <a:endParaRPr lang="zh-CN" altLang="zh-CN" sz="2800" b="1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49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4" name="图片 3" descr="QR 代码&#10;&#10;描述已自动生成">
            <a:extLst>
              <a:ext uri="{FF2B5EF4-FFF2-40B4-BE49-F238E27FC236}">
                <a16:creationId xmlns:a16="http://schemas.microsoft.com/office/drawing/2014/main" id="{43BAD0B9-B35A-E1BB-4FA5-D0848E9DE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66" y="1529087"/>
            <a:ext cx="4244267" cy="532891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9B240F9-ECEE-3D64-1764-6B3E26A2F485}"/>
              </a:ext>
            </a:extLst>
          </p:cNvPr>
          <p:cNvSpPr txBox="1"/>
          <p:nvPr/>
        </p:nvSpPr>
        <p:spPr>
          <a:xfrm>
            <a:off x="3437258" y="211540"/>
            <a:ext cx="53174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/>
              <a:t>Question?</a:t>
            </a:r>
            <a:endParaRPr lang="zh-CN" alt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435024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16AC9-D6E8-6B5F-8725-D838E9CE1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044" y="3304872"/>
            <a:ext cx="7263911" cy="126438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兰卡斯特</a:t>
            </a:r>
            <a:r>
              <a:rPr lang="en-US" altLang="zh-CN" b="1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ido</a:t>
            </a:r>
            <a:r>
              <a:rPr lang="zh-CN" altLang="en-US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项目介绍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B532A0-0CAE-3B4F-ABB8-1336121B0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040" y="3662532"/>
            <a:ext cx="12543860" cy="37631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FF18F5-630E-5C88-1DAD-0B1CEED97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76" r="86164"/>
          <a:stretch/>
        </p:blipFill>
        <p:spPr>
          <a:xfrm>
            <a:off x="1253900" y="4840612"/>
            <a:ext cx="1735583" cy="16868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23C523-BB89-90DD-9541-C786FAB4097C}"/>
              </a:ext>
            </a:extLst>
          </p:cNvPr>
          <p:cNvSpPr txBox="1"/>
          <p:nvPr/>
        </p:nvSpPr>
        <p:spPr>
          <a:xfrm>
            <a:off x="2340591" y="2410638"/>
            <a:ext cx="60051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/>
              <a:t>Thank you</a:t>
            </a:r>
            <a:endParaRPr lang="zh-CN" altLang="en-US" sz="96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365CDC-EF58-615C-6F43-2AF931B22248}"/>
              </a:ext>
            </a:extLst>
          </p:cNvPr>
          <p:cNvSpPr txBox="1"/>
          <p:nvPr/>
        </p:nvSpPr>
        <p:spPr>
          <a:xfrm>
            <a:off x="5009352" y="5474252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演讲人：金天羽</a:t>
            </a:r>
          </a:p>
        </p:txBody>
      </p:sp>
    </p:spTree>
    <p:extLst>
      <p:ext uri="{BB962C8B-B14F-4D97-AF65-F5344CB8AC3E}">
        <p14:creationId xmlns:p14="http://schemas.microsoft.com/office/powerpoint/2010/main" val="180970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653558-F1F5-7EFC-43A9-E429B994B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258" y="0"/>
            <a:ext cx="9144001" cy="6858000"/>
          </a:xfrm>
          <a:prstGeom prst="rect">
            <a:avLst/>
          </a:prstGeom>
        </p:spPr>
      </p:pic>
      <p:pic>
        <p:nvPicPr>
          <p:cNvPr id="13" name="图片 12" descr="盒子里放着许多食物&#10;&#10;描述已自动生成">
            <a:extLst>
              <a:ext uri="{FF2B5EF4-FFF2-40B4-BE49-F238E27FC236}">
                <a16:creationId xmlns:a16="http://schemas.microsoft.com/office/drawing/2014/main" id="{B9327224-64D7-0E4A-7DB3-DD25184AB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4308"/>
            <a:ext cx="5711588" cy="4283691"/>
          </a:xfrm>
          <a:prstGeom prst="rect">
            <a:avLst/>
          </a:prstGeom>
        </p:spPr>
      </p:pic>
      <p:pic>
        <p:nvPicPr>
          <p:cNvPr id="9" name="图片 8" descr="电视萤幕&#10;&#10;描述已自动生成">
            <a:extLst>
              <a:ext uri="{FF2B5EF4-FFF2-40B4-BE49-F238E27FC236}">
                <a16:creationId xmlns:a16="http://schemas.microsoft.com/office/drawing/2014/main" id="{A1BD6CC6-CCCA-0A77-7169-5C64852CD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3910" cy="26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3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商店外的猫&#10;&#10;描述已自动生成">
            <a:extLst>
              <a:ext uri="{FF2B5EF4-FFF2-40B4-BE49-F238E27FC236}">
                <a16:creationId xmlns:a16="http://schemas.microsoft.com/office/drawing/2014/main" id="{9074358A-536B-AA88-D493-4BF683CAD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22" y="2440296"/>
            <a:ext cx="3313278" cy="441770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52A0086-CC9F-CD0A-BFDA-78534726C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商店外的人群&#10;&#10;描述已自动生成">
            <a:extLst>
              <a:ext uri="{FF2B5EF4-FFF2-40B4-BE49-F238E27FC236}">
                <a16:creationId xmlns:a16="http://schemas.microsoft.com/office/drawing/2014/main" id="{8FC2BD79-5947-85FB-14AE-9E14A8228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图片 13" descr="商店的玻璃橱窗上贴着许多甜甜圈&#10;&#10;描述已自动生成">
            <a:extLst>
              <a:ext uri="{FF2B5EF4-FFF2-40B4-BE49-F238E27FC236}">
                <a16:creationId xmlns:a16="http://schemas.microsoft.com/office/drawing/2014/main" id="{36A22D30-98A9-297B-0FEF-CB22783F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481" y="0"/>
            <a:ext cx="3234519" cy="24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68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1FD477-3040-1CB6-1BEB-E212264D8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888" y="0"/>
            <a:ext cx="7936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7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5" name="图片 4" descr="砖楼的广场上&#10;&#10;描述已自动生成">
            <a:extLst>
              <a:ext uri="{FF2B5EF4-FFF2-40B4-BE49-F238E27FC236}">
                <a16:creationId xmlns:a16="http://schemas.microsoft.com/office/drawing/2014/main" id="{5D418523-5C3F-7E83-9485-04D0C821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96" y="-661182"/>
            <a:ext cx="5143500" cy="6858000"/>
          </a:xfrm>
          <a:prstGeom prst="rect">
            <a:avLst/>
          </a:prstGeom>
        </p:spPr>
      </p:pic>
      <p:pic>
        <p:nvPicPr>
          <p:cNvPr id="7" name="图片 6" descr="草地上的教堂&#10;&#10;描述已自动生成">
            <a:extLst>
              <a:ext uri="{FF2B5EF4-FFF2-40B4-BE49-F238E27FC236}">
                <a16:creationId xmlns:a16="http://schemas.microsoft.com/office/drawing/2014/main" id="{3D694E8A-602D-CB03-3B53-46C52D7EC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210" y="0"/>
            <a:ext cx="5143500" cy="6858000"/>
          </a:xfrm>
          <a:prstGeom prst="rect">
            <a:avLst/>
          </a:prstGeom>
        </p:spPr>
      </p:pic>
      <p:pic>
        <p:nvPicPr>
          <p:cNvPr id="10" name="图片 9" descr="房子前的路上&#10;&#10;描述已自动生成">
            <a:extLst>
              <a:ext uri="{FF2B5EF4-FFF2-40B4-BE49-F238E27FC236}">
                <a16:creationId xmlns:a16="http://schemas.microsoft.com/office/drawing/2014/main" id="{8225E43B-E2F4-EC4C-1A55-5482BF902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96" y="-661182"/>
            <a:ext cx="51435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21454A-4A68-0AEB-2F31-6F594A030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290" y="3666779"/>
            <a:ext cx="8743071" cy="31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桌子, 小, 房间&#10;&#10;描述已自动生成">
            <a:extLst>
              <a:ext uri="{FF2B5EF4-FFF2-40B4-BE49-F238E27FC236}">
                <a16:creationId xmlns:a16="http://schemas.microsoft.com/office/drawing/2014/main" id="{AA2497E8-CFA3-3698-E926-69102E54E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0" y="0"/>
            <a:ext cx="51435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pic>
        <p:nvPicPr>
          <p:cNvPr id="3" name="图片 2" descr="架子上放着许多书&#10;&#10;描述已自动生成">
            <a:extLst>
              <a:ext uri="{FF2B5EF4-FFF2-40B4-BE49-F238E27FC236}">
                <a16:creationId xmlns:a16="http://schemas.microsoft.com/office/drawing/2014/main" id="{111F8E6A-99FE-7335-3D6F-98B07DE1D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554" y="0"/>
            <a:ext cx="5143500" cy="6858000"/>
          </a:xfrm>
          <a:prstGeom prst="rect">
            <a:avLst/>
          </a:prstGeom>
        </p:spPr>
      </p:pic>
      <p:pic>
        <p:nvPicPr>
          <p:cNvPr id="6" name="图片 5" descr="商店的玻璃窗&#10;&#10;中度可信度描述已自动生成">
            <a:extLst>
              <a:ext uri="{FF2B5EF4-FFF2-40B4-BE49-F238E27FC236}">
                <a16:creationId xmlns:a16="http://schemas.microsoft.com/office/drawing/2014/main" id="{14DCCAB0-6F59-470E-8507-0F5AA6012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3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52A0086-CC9F-CD0A-BFDA-78534726C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AD6301-8413-34D5-C8E2-1156074B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" y="0"/>
            <a:ext cx="11215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12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6A5F264-8F1D-B890-B0A9-6FF83B708690}"/>
              </a:ext>
            </a:extLst>
          </p:cNvPr>
          <p:cNvSpPr txBox="1"/>
          <p:nvPr/>
        </p:nvSpPr>
        <p:spPr>
          <a:xfrm>
            <a:off x="11026812" y="6488668"/>
            <a:ext cx="88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金天羽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52A0086-CC9F-CD0A-BFDA-78534726C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建筑的摆设布局&#10;&#10;描述已自动生成">
            <a:extLst>
              <a:ext uri="{FF2B5EF4-FFF2-40B4-BE49-F238E27FC236}">
                <a16:creationId xmlns:a16="http://schemas.microsoft.com/office/drawing/2014/main" id="{7E5F6ADB-07E9-3DB5-BEAF-C0B05283F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46" y="0"/>
            <a:ext cx="9144000" cy="6858000"/>
          </a:xfrm>
          <a:prstGeom prst="rect">
            <a:avLst/>
          </a:prstGeom>
        </p:spPr>
      </p:pic>
      <p:pic>
        <p:nvPicPr>
          <p:cNvPr id="6" name="图片 5" descr="街道边的商店门口&#10;&#10;描述已自动生成">
            <a:extLst>
              <a:ext uri="{FF2B5EF4-FFF2-40B4-BE49-F238E27FC236}">
                <a16:creationId xmlns:a16="http://schemas.microsoft.com/office/drawing/2014/main" id="{6866CDBF-D15A-6FE6-D40B-F11AFD025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" y="-10236"/>
            <a:ext cx="3398293" cy="2548720"/>
          </a:xfrm>
          <a:prstGeom prst="rect">
            <a:avLst/>
          </a:prstGeom>
        </p:spPr>
      </p:pic>
      <p:pic>
        <p:nvPicPr>
          <p:cNvPr id="9" name="图片 8" descr="草地上有房子&#10;&#10;描述已自动生成">
            <a:extLst>
              <a:ext uri="{FF2B5EF4-FFF2-40B4-BE49-F238E27FC236}">
                <a16:creationId xmlns:a16="http://schemas.microsoft.com/office/drawing/2014/main" id="{C0B5044E-7E34-24D5-9680-E5EF618B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484"/>
            <a:ext cx="3239637" cy="43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58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223</Words>
  <Application>Microsoft Office PowerPoint</Application>
  <PresentationFormat>宽屏</PresentationFormat>
  <Paragraphs>59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9" baseType="lpstr">
      <vt:lpstr>等线</vt:lpstr>
      <vt:lpstr>等线 Light</vt:lpstr>
      <vt:lpstr>华文新魏</vt:lpstr>
      <vt:lpstr>Arial</vt:lpstr>
      <vt:lpstr>Office 主题​​</vt:lpstr>
      <vt:lpstr>兰卡斯特ido项目介绍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兰卡斯特ido项目介绍</vt:lpstr>
      <vt:lpstr>兰卡斯特ido项目介绍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兰卡斯特ido项目介绍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兰卡斯特ido项目介绍</dc:title>
  <dc:creator>天羽 金</dc:creator>
  <cp:lastModifiedBy>天羽 金</cp:lastModifiedBy>
  <cp:revision>6</cp:revision>
  <dcterms:created xsi:type="dcterms:W3CDTF">2023-11-18T12:20:31Z</dcterms:created>
  <dcterms:modified xsi:type="dcterms:W3CDTF">2023-11-20T14:13:03Z</dcterms:modified>
</cp:coreProperties>
</file>